
<file path=[Content_Types].xml><?xml version="1.0" encoding="utf-8"?>
<Types xmlns="http://schemas.openxmlformats.org/package/2006/content-types">
  <Default Extension="avif" ContentType="image/av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204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02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19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0799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4711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951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631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7143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12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434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634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07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327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65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41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6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022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8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BA81B5-9FA7-49BB-8F31-1BB0DF2FC87E}" type="datetimeFigureOut">
              <a:rPr lang="uk-UA" smtClean="0"/>
              <a:t>28.11.2025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99C272E-47B4-4ABF-B308-2FFE0B343D8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31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avif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av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av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CF62C-D075-E990-E091-8BFDB6CA4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07DB536-0F3F-6A38-8A0B-9C67972AF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EA3B51-4B9F-0164-BA13-5E520BB38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55FD75-87F6-CA34-344F-A187A3A5DB22}"/>
              </a:ext>
            </a:extLst>
          </p:cNvPr>
          <p:cNvSpPr txBox="1"/>
          <p:nvPr/>
        </p:nvSpPr>
        <p:spPr>
          <a:xfrm>
            <a:off x="2613211" y="4145605"/>
            <a:ext cx="6965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A50021"/>
                </a:solidFill>
                <a:latin typeface="Bahnschrift SemiBold" panose="020B0502040204020203" pitchFamily="34" charset="0"/>
              </a:rPr>
              <a:t>Архівний відділ виконавчого комітету </a:t>
            </a:r>
            <a:r>
              <a:rPr lang="uk-UA" sz="3200" dirty="0" err="1">
                <a:solidFill>
                  <a:srgbClr val="A50021"/>
                </a:solidFill>
                <a:latin typeface="Bahnschrift SemiBold" panose="020B0502040204020203" pitchFamily="34" charset="0"/>
              </a:rPr>
              <a:t>Нетішинської</a:t>
            </a:r>
            <a:r>
              <a:rPr lang="uk-UA" sz="3200" dirty="0">
                <a:solidFill>
                  <a:srgbClr val="A50021"/>
                </a:solidFill>
                <a:latin typeface="Bahnschrift SemiBold" panose="020B0502040204020203" pitchFamily="34" charset="0"/>
              </a:rPr>
              <a:t> міської ради</a:t>
            </a:r>
          </a:p>
        </p:txBody>
      </p:sp>
    </p:spTree>
    <p:extLst>
      <p:ext uri="{BB962C8B-B14F-4D97-AF65-F5344CB8AC3E}">
        <p14:creationId xmlns:p14="http://schemas.microsoft.com/office/powerpoint/2010/main" val="21160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53287-4A38-F3A1-7DAE-BCC41CB7D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86872"/>
            <a:ext cx="10364451" cy="717176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Ворожіння на ім’я судженого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157AFF-2D43-4ABC-5959-C50A212F7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137" y="1203159"/>
            <a:ext cx="2974206" cy="4995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Дівчата писали на папірцях чоловічі імена, клали їх під подушку чи в миску з водою й опівночі витягували один. Вважалося: яке ім’я випаде – так зватимуть майбутнього нареченого. Просте ворожіння, але завжди з присмаком юнацького хвилювання.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A78D38-9318-3A38-2972-981ED4BF9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95581" y="4027278"/>
            <a:ext cx="2426333" cy="323511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C45536-478E-7AF1-1565-7C34CB58D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66" y="855214"/>
            <a:ext cx="2670362" cy="3560483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045D27-06FB-557B-03F5-9E93BFC75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1" y="855214"/>
            <a:ext cx="2458257" cy="3277676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2725B3-6CC8-E667-2F20-3AED9CCEF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33" y="3313496"/>
            <a:ext cx="2571750" cy="342900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3104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45F96-CBF5-B64E-29FB-3B18ABDE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136808"/>
            <a:ext cx="10364451" cy="77886"/>
          </a:xfrm>
        </p:spPr>
        <p:txBody>
          <a:bodyPr>
            <a:normAutofit fontScale="90000"/>
          </a:bodyPr>
          <a:lstStyle/>
          <a:p>
            <a:r>
              <a:rPr lang="uk-UA" sz="3300" cap="none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Андріївські вечорниці – це не просто давній звичай, а жива ниточка, що поєднує покоління. У веселих забавах, </a:t>
            </a:r>
            <a:r>
              <a:rPr lang="uk-UA" sz="3300" cap="none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ворожіннях</a:t>
            </a:r>
            <a:r>
              <a:rPr lang="uk-UA" sz="3300" cap="none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бешкетах оживає дух молодості та української традиції. Бережімо ці звичаї, щоб кожна зима починалась теплом та вірою в добро! </a:t>
            </a:r>
            <a:br>
              <a:rPr lang="uk-UA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CCC2F38-2660-8FA8-D406-E12A7FAFC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53" y="3204361"/>
            <a:ext cx="5194694" cy="3424237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46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14C653-431A-D508-1DDE-3BEDFD299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43" y="1511167"/>
            <a:ext cx="4911007" cy="25958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12AA6-CE87-2391-1BC0-B2A4AEA5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Андріївських вечорниць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6E15F8-BBA4-12E1-A9AF-DA9BCBE83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655545"/>
            <a:ext cx="4459664" cy="346509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64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Андріївські вечорниці – давній український молодіжний звичай, що припадає на ніч перед святом Андрія </a:t>
            </a:r>
            <a:r>
              <a:rPr lang="uk-UA" sz="6400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Первозванного</a:t>
            </a:r>
            <a:r>
              <a:rPr lang="uk-UA" sz="64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цей час хлопці й дівчата збиралися в хатах на веселощі, жарти й ритуали, які мали магічний зміст.</a:t>
            </a:r>
          </a:p>
          <a:p>
            <a:pPr algn="just"/>
            <a:r>
              <a:rPr lang="uk-UA" sz="64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Головними були дівочі ворожіння: на воску, чоботах, тіні чи випадкових знаках – у надії дізнатись майбутню долю та судженого. Хлопці ж розважалися жартівливими витівками й брали участь в обряді кусанні калити – великого медового коржа, що символізував сонце й щасливий шлюб.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13FD57-E561-73D4-4AE5-89049E3F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88" y="4174855"/>
            <a:ext cx="4243469" cy="2582982"/>
          </a:xfrm>
          <a:prstGeom prst="rect">
            <a:avLst/>
          </a:prstGeom>
          <a:gradFill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  <a:effectLst>
            <a:softEdge rad="101600"/>
          </a:effectLst>
        </p:spPr>
      </p:pic>
      <p:sp>
        <p:nvSpPr>
          <p:cNvPr id="9" name="Місце для вмісту 2">
            <a:extLst>
              <a:ext uri="{FF2B5EF4-FFF2-40B4-BE49-F238E27FC236}">
                <a16:creationId xmlns:a16="http://schemas.microsoft.com/office/drawing/2014/main" id="{35B4A1FD-9BCC-662D-4B5C-18C425EB44BD}"/>
              </a:ext>
            </a:extLst>
          </p:cNvPr>
          <p:cNvSpPr txBox="1">
            <a:spLocks/>
          </p:cNvSpPr>
          <p:nvPr/>
        </p:nvSpPr>
        <p:spPr>
          <a:xfrm>
            <a:off x="1451578" y="5120640"/>
            <a:ext cx="5988749" cy="138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16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 вечорниць поєднала дохристиянські вірування, зимові молодіжні забави та культ святого Андрія. Сьогодні вона зберігається як колоритна частина української культурної спадщини.</a:t>
            </a:r>
          </a:p>
          <a:p>
            <a:pPr algn="just"/>
            <a:endParaRPr lang="uk-UA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426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F9536-93D9-A74C-2B06-27BE028E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Гадання на свічках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0C8A4B-BC3D-FAA2-7C57-C98AD6D7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544" y="1783976"/>
            <a:ext cx="5496027" cy="4924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Гадання на свічках було одним із найтаємничіших обрядів Андріївських вечорниць. Дівчата запалювали дві тонкі свічки й ставили їх поруч, спостерігаючи, як поводиться вогонь. </a:t>
            </a:r>
          </a:p>
          <a:p>
            <a:pPr marL="0" indent="0" algn="ctr">
              <a:buNone/>
            </a:pPr>
            <a:r>
              <a:rPr lang="uk-UA" sz="18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полум’я рівне та спокійне – на дівчину чекало тихе, щасливе життя. Якщо ж свічки тріщали, тремтіли або нахилялися одна до одної – це вважали знаком швидкої зустрічі з судженим. Полум’я було мовчазним провісником долі, а ніч перед Андрієм – часом, коли за віруваннями, істина стає ближчою.</a:t>
            </a:r>
          </a:p>
          <a:p>
            <a:pPr algn="just"/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1493D6-D997-4A40-37F4-52E8B69EE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7" y="1783976"/>
            <a:ext cx="5649900" cy="44311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6326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D8A9D-7901-39F5-1598-9879BA70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Кусання калити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1B17AE-DF95-B871-4703-9B4F13DE7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Кусання калити – найяскравіша забавка Андріївських вечорниць. Калиту – круглий медовий корж, що символізує сонце і достаток – підвішували на нитці. Хлопець – «Пан </a:t>
            </a:r>
            <a:r>
              <a:rPr lang="uk-UA" sz="2400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Калетинський</a:t>
            </a:r>
            <a:r>
              <a:rPr lang="uk-UA" sz="24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мав, сидячи на кочерзі, підстрибнути і відкусити шматок, поки інші жартами і поштовхами намагалися йому завадити. Це була весела гра, що поєднувала силу, спритність і добрий настрій, а відкушений шматок вважався оберегом на щастя.</a:t>
            </a:r>
          </a:p>
        </p:txBody>
      </p:sp>
    </p:spTree>
    <p:extLst>
      <p:ext uri="{BB962C8B-B14F-4D97-AF65-F5344CB8AC3E}">
        <p14:creationId xmlns:p14="http://schemas.microsoft.com/office/powerpoint/2010/main" val="371398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527B05-784B-C16F-7730-361242A7E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940" y="1043125"/>
            <a:ext cx="2685129" cy="3580172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C87918-5728-BAB2-0FDF-20D1EEBBF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6" y="3263183"/>
            <a:ext cx="2810411" cy="37472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647AA-25FE-9236-CE27-DFC70985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791652E-ED04-7512-E856-1EC5F73BD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39" y="0"/>
            <a:ext cx="2922568" cy="3896758"/>
          </a:xfrm>
          <a:effectLst>
            <a:softEdge rad="1270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BB8DA1-D38D-21F6-9495-A05015FEF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63" y="2599088"/>
            <a:ext cx="3194184" cy="42589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660AC8-D293-1EB6-8822-310FE9875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4" y="187681"/>
            <a:ext cx="2781808" cy="3709077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33302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D06F6-477E-58DE-AD0C-E9AD5092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53781"/>
            <a:ext cx="10364451" cy="1084131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Гадання на чобота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362539-3DD6-128D-FB5D-F4D7819DA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116531"/>
            <a:ext cx="10364452" cy="2117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Гадання на чобота було однією з найвеселіших традицій Андріївських вечорниць. Дівчата по черзі кидали свій чобіт за поріг, уважно дивлячись, куди він носком повернеться. Якщо до виходу – знак швидкого заміжжя. Якщо повертався в бік хати – дівчина мала ще «посидіти вдома». Звичайний чобіт ставав символічним провідником, що жартома підказував шлях майбутньої долі.</a:t>
            </a:r>
          </a:p>
          <a:p>
            <a:pPr algn="ctr"/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B58993-1FCA-C497-BA18-CDD3F64ED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64" y="3234088"/>
            <a:ext cx="5283871" cy="352120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5896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1FB86D1-56C0-7FDD-AF8D-4387B74F8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02" y="4963760"/>
            <a:ext cx="1797152" cy="1797152"/>
          </a:xfrm>
          <a:prstGeom prst="rect">
            <a:avLst/>
          </a:prstGeom>
          <a:effectLst>
            <a:outerShdw blurRad="381000" dir="5400000" algn="ctr" rotWithShape="0">
              <a:srgbClr val="000000">
                <a:alpha val="0"/>
              </a:srgbClr>
            </a:outerShdw>
            <a:softEdge rad="3683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3377BB-3374-90A2-BA9A-018C3BB50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998" y="2349727"/>
            <a:ext cx="1681079" cy="1143993"/>
          </a:xfrm>
          <a:prstGeom prst="rect">
            <a:avLst/>
          </a:prstGeom>
          <a:effectLst>
            <a:outerShdw dist="50800" dir="5400000" algn="ctr" rotWithShape="0">
              <a:schemeClr val="bg1">
                <a:alpha val="43000"/>
              </a:schemeClr>
            </a:outerShdw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329EE2-7518-5372-CBA4-DD906F60F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39" y="1991327"/>
            <a:ext cx="5114222" cy="2875346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E1DEA-4A8C-D0E7-6103-E1C516D1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3629"/>
            <a:ext cx="10364451" cy="903171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Вареники на вечорницях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91FB3D-209C-E9AA-EFFF-7B02B96FE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96" y="3960189"/>
            <a:ext cx="3677476" cy="248171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uk-UA" sz="80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трапиться вареник із зернятком – той матиме достаток, із ниткою – дорогу, а порожній спокійний рік. Вареники ставали не просто стравою, а веселим обрядом, що додавав вечорницям смаку і загадковості.</a:t>
            </a:r>
            <a:endParaRPr lang="uk-UA" sz="8000" cap="none" dirty="0"/>
          </a:p>
          <a:p>
            <a:pPr marL="0" indent="0" algn="ctr">
              <a:buNone/>
            </a:pPr>
            <a:endParaRPr lang="uk-UA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A0654A-583F-34D0-B667-1227B4207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7" y="932407"/>
            <a:ext cx="3779520" cy="28346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6DCD31-E02C-D67A-7E31-53ABE5663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119" y="4110313"/>
            <a:ext cx="3968881" cy="27476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17600F-3963-C2C1-EA80-0EB3AF5AB31E}"/>
              </a:ext>
            </a:extLst>
          </p:cNvPr>
          <p:cNvSpPr txBox="1"/>
          <p:nvPr/>
        </p:nvSpPr>
        <p:spPr>
          <a:xfrm>
            <a:off x="4693295" y="920440"/>
            <a:ext cx="7389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Вареники були обов’язковою стравою Андріївських вечорниць – ситні, домашні й завжди з «сюрпризом». Господині клали всередину «веснянки»: квасолину, горошину чи нитку, щоб жартома перебачити долю.</a:t>
            </a:r>
          </a:p>
        </p:txBody>
      </p:sp>
    </p:spTree>
    <p:extLst>
      <p:ext uri="{BB962C8B-B14F-4D97-AF65-F5344CB8AC3E}">
        <p14:creationId xmlns:p14="http://schemas.microsoft.com/office/powerpoint/2010/main" val="31481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C08-937E-52DB-FA9A-05C58747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39159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 «бешкети»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C221D6-CCFA-B835-8697-11EA59378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205" y="1651403"/>
            <a:ext cx="4249606" cy="4381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 бешкети на Андріївських вечорницях – це веселі хлопчачі витівки: зняти ворота, переставити лавку чи підкласти колоду. У ніч на Андрія «все дозволено», тож бешкети створювали сміх, жваву атмосферу й давали хлопцям нагоду привернути увагу дівчат.</a:t>
            </a:r>
          </a:p>
          <a:p>
            <a:endParaRPr lang="uk-UA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3780A1-FF0C-DE57-7D02-D44B7686F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37" y="4569148"/>
            <a:ext cx="3250387" cy="21499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906294-7EEC-995C-1402-E860B5E8E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796" y="1564985"/>
            <a:ext cx="3311459" cy="2483595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3DAED0-1D90-2792-DB2C-18024BCF0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0" y="1539596"/>
            <a:ext cx="3454066" cy="460542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A5C103-6878-61D6-5EE6-30C59C5E9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95" y="4135259"/>
            <a:ext cx="2042056" cy="272274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2627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1D8C7-5A48-6263-9764-5B3F0C9E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23513"/>
            <a:ext cx="10364451" cy="741144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 страви вечора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F077D5-C360-5C83-58B5-17C6CE5C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013180"/>
            <a:ext cx="4649427" cy="31185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Андрія стіл завжди був щедрим і домашнім. Дівчата готували вареники з різними начинками, пекли калиту для обрядової забави, частували пирогами, кашею та тушкованою капустою. Усе записали солодким узваром. Простота й тепло цих страв створювали справжню красу й атмосферу зимового свята.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D6C989-5E60-7FF5-E0AC-F6D67B142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24" y="1164657"/>
            <a:ext cx="4610701" cy="27664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751998-CF76-D357-9E05-50977C028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77" y="4114590"/>
            <a:ext cx="4610700" cy="26537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BD7A4B-97AB-5369-150A-29F5234AE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7" y="4114590"/>
            <a:ext cx="4351319" cy="26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258</TotalTime>
  <Words>607</Words>
  <Application>Microsoft Office PowerPoint</Application>
  <PresentationFormat>Широкий екран</PresentationFormat>
  <Paragraphs>22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Bahnschrift SemiBold</vt:lpstr>
      <vt:lpstr>Times New Roman</vt:lpstr>
      <vt:lpstr>Tw Cen MT</vt:lpstr>
      <vt:lpstr>Краплинка</vt:lpstr>
      <vt:lpstr>Презентація PowerPoint</vt:lpstr>
      <vt:lpstr>Історія Андріївських вечорниць </vt:lpstr>
      <vt:lpstr>Гадання на свічках</vt:lpstr>
      <vt:lpstr>Кусання калити</vt:lpstr>
      <vt:lpstr>Презентація PowerPoint</vt:lpstr>
      <vt:lpstr>Гадання на чобота</vt:lpstr>
      <vt:lpstr>Вареники на вечорницях</vt:lpstr>
      <vt:lpstr>Традиційні «бешкети»</vt:lpstr>
      <vt:lpstr>Традиційні страви вечора </vt:lpstr>
      <vt:lpstr>Ворожіння на ім’я судженого</vt:lpstr>
      <vt:lpstr>Андріївські вечорниці – це не просто давній звичай, а жива ниточка, що поєднує покоління. У веселих забавах, ворожіннях і бешкетах оживає дух молодості та української традиції. Бережімо ці звичаї, щоб кожна зима починалась теплом та вірою в добро!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Користувач</dc:creator>
  <cp:lastModifiedBy>Користувач</cp:lastModifiedBy>
  <cp:revision>34</cp:revision>
  <dcterms:created xsi:type="dcterms:W3CDTF">2025-11-28T06:17:11Z</dcterms:created>
  <dcterms:modified xsi:type="dcterms:W3CDTF">2025-11-28T12:58:31Z</dcterms:modified>
</cp:coreProperties>
</file>